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1" r:id="rId3"/>
    <p:sldId id="263" r:id="rId4"/>
    <p:sldId id="262" r:id="rId5"/>
    <p:sldId id="264" r:id="rId6"/>
    <p:sldId id="268" r:id="rId7"/>
    <p:sldId id="272" r:id="rId8"/>
    <p:sldId id="257" r:id="rId9"/>
    <p:sldId id="258" r:id="rId10"/>
    <p:sldId id="267" r:id="rId11"/>
    <p:sldId id="259" r:id="rId12"/>
    <p:sldId id="260" r:id="rId13"/>
    <p:sldId id="270" r:id="rId14"/>
    <p:sldId id="271" r:id="rId15"/>
    <p:sldId id="265" r:id="rId16"/>
    <p:sldId id="266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4" y="-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569119-7F88-4674-A5D9-0DA7B487F27C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CB3BD58C-F5FD-4BFB-8533-EA3E58E0F1CA}">
      <dgm:prSet custT="1"/>
      <dgm:spPr/>
      <dgm:t>
        <a:bodyPr/>
        <a:lstStyle/>
        <a:p>
          <a:pPr>
            <a:defRPr cap="all"/>
          </a:pPr>
          <a:r>
            <a:rPr lang="en-CA" sz="1400" b="1" dirty="0"/>
            <a:t>Targeted Audience: </a:t>
          </a:r>
          <a:r>
            <a:rPr lang="en-CA" sz="1400" dirty="0"/>
            <a:t>Ministry of Education(MOE) Nepal</a:t>
          </a:r>
          <a:endParaRPr lang="en-US" sz="1400" dirty="0"/>
        </a:p>
      </dgm:t>
    </dgm:pt>
    <dgm:pt modelId="{E9BC381E-AF53-416C-97DC-BC900CF44B14}" type="parTrans" cxnId="{932AA6D5-C5AA-480F-AFE4-E0ABCD1EE9D7}">
      <dgm:prSet/>
      <dgm:spPr/>
      <dgm:t>
        <a:bodyPr/>
        <a:lstStyle/>
        <a:p>
          <a:endParaRPr lang="en-US"/>
        </a:p>
      </dgm:t>
    </dgm:pt>
    <dgm:pt modelId="{044D14B4-2456-417D-B7CB-BCA6EF897240}" type="sibTrans" cxnId="{932AA6D5-C5AA-480F-AFE4-E0ABCD1EE9D7}">
      <dgm:prSet/>
      <dgm:spPr/>
      <dgm:t>
        <a:bodyPr/>
        <a:lstStyle/>
        <a:p>
          <a:endParaRPr lang="en-US"/>
        </a:p>
      </dgm:t>
    </dgm:pt>
    <dgm:pt modelId="{01F72BE0-5C66-4D62-A543-1B6FBA6D4F84}">
      <dgm:prSet custT="1"/>
      <dgm:spPr/>
      <dgm:t>
        <a:bodyPr/>
        <a:lstStyle/>
        <a:p>
          <a:pPr>
            <a:defRPr cap="all"/>
          </a:pPr>
          <a:r>
            <a:rPr lang="en-CA" sz="1400" b="1" dirty="0"/>
            <a:t>Motivation: </a:t>
          </a:r>
          <a:r>
            <a:rPr lang="en-US" sz="1400" dirty="0"/>
            <a:t>To help the Ministry of Education (MOE) draft and implement targeted policies that address barriers to academic success, enabling equitable learning opportunities and fostering improved student performance nationwide. </a:t>
          </a:r>
        </a:p>
      </dgm:t>
    </dgm:pt>
    <dgm:pt modelId="{21F3EF4F-36B7-4550-8F85-E08C7D90F622}" type="parTrans" cxnId="{089E4926-C9F8-4E0F-911C-01F22816A751}">
      <dgm:prSet/>
      <dgm:spPr/>
      <dgm:t>
        <a:bodyPr/>
        <a:lstStyle/>
        <a:p>
          <a:endParaRPr lang="en-US"/>
        </a:p>
      </dgm:t>
    </dgm:pt>
    <dgm:pt modelId="{28829FC0-4856-4EFA-974B-B4910FF7A50F}" type="sibTrans" cxnId="{089E4926-C9F8-4E0F-911C-01F22816A751}">
      <dgm:prSet/>
      <dgm:spPr/>
      <dgm:t>
        <a:bodyPr/>
        <a:lstStyle/>
        <a:p>
          <a:endParaRPr lang="en-US"/>
        </a:p>
      </dgm:t>
    </dgm:pt>
    <dgm:pt modelId="{FF90B514-559C-4D2B-9C33-0307117AE284}">
      <dgm:prSet custT="1"/>
      <dgm:spPr/>
      <dgm:t>
        <a:bodyPr/>
        <a:lstStyle/>
        <a:p>
          <a:pPr>
            <a:defRPr cap="all"/>
          </a:pPr>
          <a:r>
            <a:rPr lang="en-US" sz="1400" dirty="0"/>
            <a:t>By understanding key predictors of academic achievement, this analysis aims to empower data-driven decision-making for impactful education reforms</a:t>
          </a:r>
        </a:p>
      </dgm:t>
    </dgm:pt>
    <dgm:pt modelId="{8916774B-0304-428C-9D27-44B35E549511}" type="parTrans" cxnId="{1E1B3FD2-82C9-4330-9A56-99CC3AC5A76A}">
      <dgm:prSet/>
      <dgm:spPr/>
      <dgm:t>
        <a:bodyPr/>
        <a:lstStyle/>
        <a:p>
          <a:endParaRPr lang="en-US"/>
        </a:p>
      </dgm:t>
    </dgm:pt>
    <dgm:pt modelId="{7BF3E6C0-1132-4231-BC67-851EEA7D21FA}" type="sibTrans" cxnId="{1E1B3FD2-82C9-4330-9A56-99CC3AC5A76A}">
      <dgm:prSet/>
      <dgm:spPr/>
      <dgm:t>
        <a:bodyPr/>
        <a:lstStyle/>
        <a:p>
          <a:endParaRPr lang="en-US"/>
        </a:p>
      </dgm:t>
    </dgm:pt>
    <dgm:pt modelId="{1270F19E-215F-4772-9898-22EE79279592}" type="pres">
      <dgm:prSet presAssocID="{86569119-7F88-4674-A5D9-0DA7B487F27C}" presName="root" presStyleCnt="0">
        <dgm:presLayoutVars>
          <dgm:dir/>
          <dgm:resizeHandles val="exact"/>
        </dgm:presLayoutVars>
      </dgm:prSet>
      <dgm:spPr/>
    </dgm:pt>
    <dgm:pt modelId="{DD5CED37-E754-4217-A972-74DF4C73DBF2}" type="pres">
      <dgm:prSet presAssocID="{CB3BD58C-F5FD-4BFB-8533-EA3E58E0F1CA}" presName="compNode" presStyleCnt="0"/>
      <dgm:spPr/>
    </dgm:pt>
    <dgm:pt modelId="{A3D9B45F-4829-4736-A88F-40C6B1D5BB85}" type="pres">
      <dgm:prSet presAssocID="{CB3BD58C-F5FD-4BFB-8533-EA3E58E0F1CA}" presName="iconBgRect" presStyleLbl="bgShp" presStyleIdx="0" presStyleCnt="3"/>
      <dgm:spPr/>
    </dgm:pt>
    <dgm:pt modelId="{432E503D-537C-448F-A167-5CD07EB9A048}" type="pres">
      <dgm:prSet presAssocID="{CB3BD58C-F5FD-4BFB-8533-EA3E58E0F1C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D392C72-B1C2-47D6-9AAF-EF1E7FF8B067}" type="pres">
      <dgm:prSet presAssocID="{CB3BD58C-F5FD-4BFB-8533-EA3E58E0F1CA}" presName="spaceRect" presStyleCnt="0"/>
      <dgm:spPr/>
    </dgm:pt>
    <dgm:pt modelId="{95C722D7-66D6-4E3A-A2CD-AAB0D5DCC8AD}" type="pres">
      <dgm:prSet presAssocID="{CB3BD58C-F5FD-4BFB-8533-EA3E58E0F1CA}" presName="textRect" presStyleLbl="revTx" presStyleIdx="0" presStyleCnt="3">
        <dgm:presLayoutVars>
          <dgm:chMax val="1"/>
          <dgm:chPref val="1"/>
        </dgm:presLayoutVars>
      </dgm:prSet>
      <dgm:spPr/>
    </dgm:pt>
    <dgm:pt modelId="{0F9DC575-CC32-43B4-97E7-61C8E08E1891}" type="pres">
      <dgm:prSet presAssocID="{044D14B4-2456-417D-B7CB-BCA6EF897240}" presName="sibTrans" presStyleCnt="0"/>
      <dgm:spPr/>
    </dgm:pt>
    <dgm:pt modelId="{2C19C646-309C-4251-9C55-7083B8A8D472}" type="pres">
      <dgm:prSet presAssocID="{01F72BE0-5C66-4D62-A543-1B6FBA6D4F84}" presName="compNode" presStyleCnt="0"/>
      <dgm:spPr/>
    </dgm:pt>
    <dgm:pt modelId="{75B783CD-9B6C-447B-8B19-D737C270DB40}" type="pres">
      <dgm:prSet presAssocID="{01F72BE0-5C66-4D62-A543-1B6FBA6D4F84}" presName="iconBgRect" presStyleLbl="bgShp" presStyleIdx="1" presStyleCnt="3"/>
      <dgm:spPr/>
    </dgm:pt>
    <dgm:pt modelId="{F3AF2F3D-481A-4F54-9051-E2DE0B33D6AA}" type="pres">
      <dgm:prSet presAssocID="{01F72BE0-5C66-4D62-A543-1B6FBA6D4F8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CB02AD0C-543D-4B04-AEBC-80E336656249}" type="pres">
      <dgm:prSet presAssocID="{01F72BE0-5C66-4D62-A543-1B6FBA6D4F84}" presName="spaceRect" presStyleCnt="0"/>
      <dgm:spPr/>
    </dgm:pt>
    <dgm:pt modelId="{7BD6A3FF-9604-4B30-B991-AACF7142C90A}" type="pres">
      <dgm:prSet presAssocID="{01F72BE0-5C66-4D62-A543-1B6FBA6D4F84}" presName="textRect" presStyleLbl="revTx" presStyleIdx="1" presStyleCnt="3">
        <dgm:presLayoutVars>
          <dgm:chMax val="1"/>
          <dgm:chPref val="1"/>
        </dgm:presLayoutVars>
      </dgm:prSet>
      <dgm:spPr/>
    </dgm:pt>
    <dgm:pt modelId="{D207864B-041C-4330-97BD-1E7C98F6E62F}" type="pres">
      <dgm:prSet presAssocID="{28829FC0-4856-4EFA-974B-B4910FF7A50F}" presName="sibTrans" presStyleCnt="0"/>
      <dgm:spPr/>
    </dgm:pt>
    <dgm:pt modelId="{415696C9-382F-4A70-AD66-1BDC9B716A5F}" type="pres">
      <dgm:prSet presAssocID="{FF90B514-559C-4D2B-9C33-0307117AE284}" presName="compNode" presStyleCnt="0"/>
      <dgm:spPr/>
    </dgm:pt>
    <dgm:pt modelId="{973FEDE5-2D83-47BF-B0ED-2A1808DB9EFC}" type="pres">
      <dgm:prSet presAssocID="{FF90B514-559C-4D2B-9C33-0307117AE284}" presName="iconBgRect" presStyleLbl="bgShp" presStyleIdx="2" presStyleCnt="3"/>
      <dgm:spPr/>
    </dgm:pt>
    <dgm:pt modelId="{87C556DE-F3EC-4574-B968-FEE6BF6B8A1F}" type="pres">
      <dgm:prSet presAssocID="{FF90B514-559C-4D2B-9C33-0307117AE28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053136E5-896A-407C-8F11-A7252FBC65B6}" type="pres">
      <dgm:prSet presAssocID="{FF90B514-559C-4D2B-9C33-0307117AE284}" presName="spaceRect" presStyleCnt="0"/>
      <dgm:spPr/>
    </dgm:pt>
    <dgm:pt modelId="{6B4C5919-F220-478F-835B-5C0E9D5B8BA7}" type="pres">
      <dgm:prSet presAssocID="{FF90B514-559C-4D2B-9C33-0307117AE28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89E4926-C9F8-4E0F-911C-01F22816A751}" srcId="{86569119-7F88-4674-A5D9-0DA7B487F27C}" destId="{01F72BE0-5C66-4D62-A543-1B6FBA6D4F84}" srcOrd="1" destOrd="0" parTransId="{21F3EF4F-36B7-4550-8F85-E08C7D90F622}" sibTransId="{28829FC0-4856-4EFA-974B-B4910FF7A50F}"/>
    <dgm:cxn modelId="{E560E43D-9FE0-45FD-9BB8-6802607E967D}" type="presOf" srcId="{01F72BE0-5C66-4D62-A543-1B6FBA6D4F84}" destId="{7BD6A3FF-9604-4B30-B991-AACF7142C90A}" srcOrd="0" destOrd="0" presId="urn:microsoft.com/office/officeart/2018/5/layout/IconCircleLabelList"/>
    <dgm:cxn modelId="{D34E2B8D-5F2E-4210-887E-D78D0BBB7A6B}" type="presOf" srcId="{86569119-7F88-4674-A5D9-0DA7B487F27C}" destId="{1270F19E-215F-4772-9898-22EE79279592}" srcOrd="0" destOrd="0" presId="urn:microsoft.com/office/officeart/2018/5/layout/IconCircleLabelList"/>
    <dgm:cxn modelId="{FF15CF94-8087-44DC-88D5-107DA62F3A3D}" type="presOf" srcId="{FF90B514-559C-4D2B-9C33-0307117AE284}" destId="{6B4C5919-F220-478F-835B-5C0E9D5B8BA7}" srcOrd="0" destOrd="0" presId="urn:microsoft.com/office/officeart/2018/5/layout/IconCircleLabelList"/>
    <dgm:cxn modelId="{1E1B3FD2-82C9-4330-9A56-99CC3AC5A76A}" srcId="{86569119-7F88-4674-A5D9-0DA7B487F27C}" destId="{FF90B514-559C-4D2B-9C33-0307117AE284}" srcOrd="2" destOrd="0" parTransId="{8916774B-0304-428C-9D27-44B35E549511}" sibTransId="{7BF3E6C0-1132-4231-BC67-851EEA7D21FA}"/>
    <dgm:cxn modelId="{932AA6D5-C5AA-480F-AFE4-E0ABCD1EE9D7}" srcId="{86569119-7F88-4674-A5D9-0DA7B487F27C}" destId="{CB3BD58C-F5FD-4BFB-8533-EA3E58E0F1CA}" srcOrd="0" destOrd="0" parTransId="{E9BC381E-AF53-416C-97DC-BC900CF44B14}" sibTransId="{044D14B4-2456-417D-B7CB-BCA6EF897240}"/>
    <dgm:cxn modelId="{8ABCE7E4-28E4-487B-99B0-A6B4F5E4E14D}" type="presOf" srcId="{CB3BD58C-F5FD-4BFB-8533-EA3E58E0F1CA}" destId="{95C722D7-66D6-4E3A-A2CD-AAB0D5DCC8AD}" srcOrd="0" destOrd="0" presId="urn:microsoft.com/office/officeart/2018/5/layout/IconCircleLabelList"/>
    <dgm:cxn modelId="{FBD8466B-0E27-4A40-A3F2-6CEBF6909FE3}" type="presParOf" srcId="{1270F19E-215F-4772-9898-22EE79279592}" destId="{DD5CED37-E754-4217-A972-74DF4C73DBF2}" srcOrd="0" destOrd="0" presId="urn:microsoft.com/office/officeart/2018/5/layout/IconCircleLabelList"/>
    <dgm:cxn modelId="{0CCB433F-874C-4483-AFD1-A9C892353DE1}" type="presParOf" srcId="{DD5CED37-E754-4217-A972-74DF4C73DBF2}" destId="{A3D9B45F-4829-4736-A88F-40C6B1D5BB85}" srcOrd="0" destOrd="0" presId="urn:microsoft.com/office/officeart/2018/5/layout/IconCircleLabelList"/>
    <dgm:cxn modelId="{034F178C-8D7F-445A-B287-B521D2E1E62B}" type="presParOf" srcId="{DD5CED37-E754-4217-A972-74DF4C73DBF2}" destId="{432E503D-537C-448F-A167-5CD07EB9A048}" srcOrd="1" destOrd="0" presId="urn:microsoft.com/office/officeart/2018/5/layout/IconCircleLabelList"/>
    <dgm:cxn modelId="{6F993AD2-F0DE-499C-B469-EB282835C3C5}" type="presParOf" srcId="{DD5CED37-E754-4217-A972-74DF4C73DBF2}" destId="{0D392C72-B1C2-47D6-9AAF-EF1E7FF8B067}" srcOrd="2" destOrd="0" presId="urn:microsoft.com/office/officeart/2018/5/layout/IconCircleLabelList"/>
    <dgm:cxn modelId="{A080005D-BACB-4F99-BDAF-5480C5C6F9B1}" type="presParOf" srcId="{DD5CED37-E754-4217-A972-74DF4C73DBF2}" destId="{95C722D7-66D6-4E3A-A2CD-AAB0D5DCC8AD}" srcOrd="3" destOrd="0" presId="urn:microsoft.com/office/officeart/2018/5/layout/IconCircleLabelList"/>
    <dgm:cxn modelId="{CAD16867-2178-40E4-AB3C-E6FDB595596B}" type="presParOf" srcId="{1270F19E-215F-4772-9898-22EE79279592}" destId="{0F9DC575-CC32-43B4-97E7-61C8E08E1891}" srcOrd="1" destOrd="0" presId="urn:microsoft.com/office/officeart/2018/5/layout/IconCircleLabelList"/>
    <dgm:cxn modelId="{92246B60-BEEB-46C7-A4F5-D1D7500F8D34}" type="presParOf" srcId="{1270F19E-215F-4772-9898-22EE79279592}" destId="{2C19C646-309C-4251-9C55-7083B8A8D472}" srcOrd="2" destOrd="0" presId="urn:microsoft.com/office/officeart/2018/5/layout/IconCircleLabelList"/>
    <dgm:cxn modelId="{CB8789DF-8D0C-4B6C-9122-C64B5FE977E5}" type="presParOf" srcId="{2C19C646-309C-4251-9C55-7083B8A8D472}" destId="{75B783CD-9B6C-447B-8B19-D737C270DB40}" srcOrd="0" destOrd="0" presId="urn:microsoft.com/office/officeart/2018/5/layout/IconCircleLabelList"/>
    <dgm:cxn modelId="{FC4F61E9-1628-4C0F-8B80-21CC18851789}" type="presParOf" srcId="{2C19C646-309C-4251-9C55-7083B8A8D472}" destId="{F3AF2F3D-481A-4F54-9051-E2DE0B33D6AA}" srcOrd="1" destOrd="0" presId="urn:microsoft.com/office/officeart/2018/5/layout/IconCircleLabelList"/>
    <dgm:cxn modelId="{382766F1-C6DA-4145-B163-CED07EE9BAF6}" type="presParOf" srcId="{2C19C646-309C-4251-9C55-7083B8A8D472}" destId="{CB02AD0C-543D-4B04-AEBC-80E336656249}" srcOrd="2" destOrd="0" presId="urn:microsoft.com/office/officeart/2018/5/layout/IconCircleLabelList"/>
    <dgm:cxn modelId="{56A6D2D5-A73A-442E-BE5E-3A48AFBD84C7}" type="presParOf" srcId="{2C19C646-309C-4251-9C55-7083B8A8D472}" destId="{7BD6A3FF-9604-4B30-B991-AACF7142C90A}" srcOrd="3" destOrd="0" presId="urn:microsoft.com/office/officeart/2018/5/layout/IconCircleLabelList"/>
    <dgm:cxn modelId="{72F47E03-542B-4EDC-B7AC-DAC703A3F620}" type="presParOf" srcId="{1270F19E-215F-4772-9898-22EE79279592}" destId="{D207864B-041C-4330-97BD-1E7C98F6E62F}" srcOrd="3" destOrd="0" presId="urn:microsoft.com/office/officeart/2018/5/layout/IconCircleLabelList"/>
    <dgm:cxn modelId="{3BDB4A56-4B3A-469B-809C-F93263666DB4}" type="presParOf" srcId="{1270F19E-215F-4772-9898-22EE79279592}" destId="{415696C9-382F-4A70-AD66-1BDC9B716A5F}" srcOrd="4" destOrd="0" presId="urn:microsoft.com/office/officeart/2018/5/layout/IconCircleLabelList"/>
    <dgm:cxn modelId="{67B12C41-582B-4E67-9103-D1EB8F8C80CD}" type="presParOf" srcId="{415696C9-382F-4A70-AD66-1BDC9B716A5F}" destId="{973FEDE5-2D83-47BF-B0ED-2A1808DB9EFC}" srcOrd="0" destOrd="0" presId="urn:microsoft.com/office/officeart/2018/5/layout/IconCircleLabelList"/>
    <dgm:cxn modelId="{DFFA4FA5-2E9E-442C-A4AB-2A3476584589}" type="presParOf" srcId="{415696C9-382F-4A70-AD66-1BDC9B716A5F}" destId="{87C556DE-F3EC-4574-B968-FEE6BF6B8A1F}" srcOrd="1" destOrd="0" presId="urn:microsoft.com/office/officeart/2018/5/layout/IconCircleLabelList"/>
    <dgm:cxn modelId="{0ADA6CFD-23E4-46ED-9501-2D71A6F2D6AC}" type="presParOf" srcId="{415696C9-382F-4A70-AD66-1BDC9B716A5F}" destId="{053136E5-896A-407C-8F11-A7252FBC65B6}" srcOrd="2" destOrd="0" presId="urn:microsoft.com/office/officeart/2018/5/layout/IconCircleLabelList"/>
    <dgm:cxn modelId="{219476CF-65CD-463E-A89E-55CF3460BAB2}" type="presParOf" srcId="{415696C9-382F-4A70-AD66-1BDC9B716A5F}" destId="{6B4C5919-F220-478F-835B-5C0E9D5B8BA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D9B45F-4829-4736-A88F-40C6B1D5BB85}">
      <dsp:nvSpPr>
        <dsp:cNvPr id="0" name=""/>
        <dsp:cNvSpPr/>
      </dsp:nvSpPr>
      <dsp:spPr>
        <a:xfrm>
          <a:off x="679050" y="734297"/>
          <a:ext cx="1887187" cy="188718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E503D-537C-448F-A167-5CD07EB9A048}">
      <dsp:nvSpPr>
        <dsp:cNvPr id="0" name=""/>
        <dsp:cNvSpPr/>
      </dsp:nvSpPr>
      <dsp:spPr>
        <a:xfrm>
          <a:off x="1081237" y="1136484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C722D7-66D6-4E3A-A2CD-AAB0D5DCC8AD}">
      <dsp:nvSpPr>
        <dsp:cNvPr id="0" name=""/>
        <dsp:cNvSpPr/>
      </dsp:nvSpPr>
      <dsp:spPr>
        <a:xfrm>
          <a:off x="75768" y="3209297"/>
          <a:ext cx="309375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400" b="1" kern="1200" dirty="0"/>
            <a:t>Targeted Audience: </a:t>
          </a:r>
          <a:r>
            <a:rPr lang="en-CA" sz="1400" kern="1200" dirty="0"/>
            <a:t>Ministry of Education(MOE) Nepal</a:t>
          </a:r>
          <a:endParaRPr lang="en-US" sz="1400" kern="1200" dirty="0"/>
        </a:p>
      </dsp:txBody>
      <dsp:txXfrm>
        <a:off x="75768" y="3209297"/>
        <a:ext cx="3093750" cy="1575000"/>
      </dsp:txXfrm>
    </dsp:sp>
    <dsp:sp modelId="{75B783CD-9B6C-447B-8B19-D737C270DB40}">
      <dsp:nvSpPr>
        <dsp:cNvPr id="0" name=""/>
        <dsp:cNvSpPr/>
      </dsp:nvSpPr>
      <dsp:spPr>
        <a:xfrm>
          <a:off x="4314206" y="734297"/>
          <a:ext cx="1887187" cy="1887187"/>
        </a:xfrm>
        <a:prstGeom prst="ellipse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AF2F3D-481A-4F54-9051-E2DE0B33D6AA}">
      <dsp:nvSpPr>
        <dsp:cNvPr id="0" name=""/>
        <dsp:cNvSpPr/>
      </dsp:nvSpPr>
      <dsp:spPr>
        <a:xfrm>
          <a:off x="4716393" y="1136484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6A3FF-9604-4B30-B991-AACF7142C90A}">
      <dsp:nvSpPr>
        <dsp:cNvPr id="0" name=""/>
        <dsp:cNvSpPr/>
      </dsp:nvSpPr>
      <dsp:spPr>
        <a:xfrm>
          <a:off x="3710925" y="3209297"/>
          <a:ext cx="309375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400" b="1" kern="1200" dirty="0"/>
            <a:t>Motivation: </a:t>
          </a:r>
          <a:r>
            <a:rPr lang="en-US" sz="1400" kern="1200" dirty="0"/>
            <a:t>To help the Ministry of Education (MOE) draft and implement targeted policies that address barriers to academic success, enabling equitable learning opportunities and fostering improved student performance nationwide. </a:t>
          </a:r>
        </a:p>
      </dsp:txBody>
      <dsp:txXfrm>
        <a:off x="3710925" y="3209297"/>
        <a:ext cx="3093750" cy="1575000"/>
      </dsp:txXfrm>
    </dsp:sp>
    <dsp:sp modelId="{973FEDE5-2D83-47BF-B0ED-2A1808DB9EFC}">
      <dsp:nvSpPr>
        <dsp:cNvPr id="0" name=""/>
        <dsp:cNvSpPr/>
      </dsp:nvSpPr>
      <dsp:spPr>
        <a:xfrm>
          <a:off x="7949362" y="734297"/>
          <a:ext cx="1887187" cy="1887187"/>
        </a:xfrm>
        <a:prstGeom prst="ellipse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C556DE-F3EC-4574-B968-FEE6BF6B8A1F}">
      <dsp:nvSpPr>
        <dsp:cNvPr id="0" name=""/>
        <dsp:cNvSpPr/>
      </dsp:nvSpPr>
      <dsp:spPr>
        <a:xfrm>
          <a:off x="8351550" y="1136484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4C5919-F220-478F-835B-5C0E9D5B8BA7}">
      <dsp:nvSpPr>
        <dsp:cNvPr id="0" name=""/>
        <dsp:cNvSpPr/>
      </dsp:nvSpPr>
      <dsp:spPr>
        <a:xfrm>
          <a:off x="7346081" y="3209297"/>
          <a:ext cx="309375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By understanding key predictors of academic achievement, this analysis aims to empower data-driven decision-making for impactful education reforms</a:t>
          </a:r>
        </a:p>
      </dsp:txBody>
      <dsp:txXfrm>
        <a:off x="7346081" y="3209297"/>
        <a:ext cx="3093750" cy="157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1880D-954D-4C8C-93CC-86FDF738DD29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ED087-4854-4A98-9D72-75975DD546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6282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ED087-4854-4A98-9D72-75975DD5467E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421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ED087-4854-4A98-9D72-75975DD5467E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913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54659-D32A-8DA3-3024-407A13191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400D5-08A1-6C47-6440-8C467DF73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2C3C7-B2AC-A1E8-F3A9-8F2C31166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8B16D-9E2A-6670-56F4-F259F2FB6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8A4EB-E1C4-6DEB-4156-48BE35507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5715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50D9-0151-2E66-9832-73F2B760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0940D-2F1F-3E83-D596-BD2C8523C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9EEBD-0183-BF8E-6809-7AB5AC73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BE8CA-35C6-B95D-5A2A-160809BA9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33995-52E8-3619-EB01-C2ACC874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576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AE5623-5B94-923C-6D1E-61F46CB723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943CF-A1EC-654B-8DE4-039415C5D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D05E6-88E1-0952-5379-23F84D703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DBE52-4ECA-937B-FDC1-6057CFAF8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06D16-24E3-FFD2-F78B-B5D44868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778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25351-A30F-A0AD-1D00-DBC37591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3D17A-8BA0-0FEB-D881-0B30AD90C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C9749-CEB0-D0C5-1AC4-9A42E6928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C6D4E-4605-9208-7914-F3F2F1AE1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E8580-C51F-3F14-9776-AC4E6ED7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2108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1A59A-E2A6-3B34-DBF1-504765DB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95CF0-E0E4-02F8-4346-EC128D604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1DFDC-EA0C-398B-ADF8-F36F8026D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2A954-4E03-FAED-EEF5-6A694AD2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ADADB-05BF-05F8-1D12-643E24B4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3801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4F7B9-96C5-BC6D-E058-25DB9EE9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086B1-B497-91CB-9EBD-8BFC003C66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06739-7EBA-C98F-8FEA-DAE817C006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40C1A-CCF4-8939-E75C-80239AC4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0CC2B-89A3-3CE2-4C89-0CE65EB3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3379E-40CC-9272-373E-8461F707C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55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D0679-6AFE-88DC-1675-C135E59C5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621C9-203F-A631-5154-F4607AFFA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46B34-1B3A-089B-1537-B9A15608B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F1A140-9F1B-F78E-F64C-D3DCB5143F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F078CC-70CD-C660-70EA-5268E342E8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20DC60-22C3-4535-09BD-5EFA98D71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58E85C-AA28-ADA8-A83B-F03D201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FE34DF-CDA0-A9B8-C4B7-C1C47727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190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7CDB-1CDA-A57F-5AB0-F8187BC6F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2C0A0-63C1-261D-51A5-B13610BA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F41CD9-B373-DFBE-D352-2BE094E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7148DE-3CBD-699B-9D55-21DCAB22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968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72A8E2-7CC7-0A4B-5608-B2CCEC38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114F04-7253-463E-F4FF-79AEE86AA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B4BEF-3D4C-96B9-EC6A-9FC8621D6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347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533F5-DCED-00DC-5842-4A520974C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8DCF1-8207-3EBE-1D72-F58A96035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C2A473-721F-8E02-89AA-5DA7A3F70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489F2-C875-8604-2C47-EF431C1BB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2D129-0A88-FFF4-25C2-185115BC7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F2526-56BD-446A-4814-E20600472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9106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611B-6CE5-58C4-AC0A-B5347656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1F2098-9E85-2123-AB20-2716E2F2B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CF9C6-6D96-D2B7-96B4-A83F89716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15B3F-1B5B-71C9-83AD-9D881795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17B99-7F75-F598-784B-3CEF8B3A0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41EF2-7C22-E148-F911-B52F5A7F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0835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D897-5C0C-93FE-08E4-6BDB19B9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9FC0A-893D-9545-493A-FAB7F5346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C3C1B-023A-8DE6-7605-08C1D0BF4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0AB281-8613-44A3-AB04-03D09E61D47E}" type="datetimeFigureOut">
              <a:rPr lang="en-CA" smtClean="0"/>
              <a:t>2024-11-25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9C434-A574-7A24-B6E8-DA41E2AED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AF5C3-6826-34CD-082F-3ABF2C1AA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3A49A5-82D5-4D23-9D98-E319859360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41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wways/student-performance-factors-eda" TargetMode="External"/><Relationship Id="rId2" Type="http://schemas.openxmlformats.org/officeDocument/2006/relationships/hyperlink" Target="https://www.kaggle.com/datasets/lainguyn123/student-performance-factors/da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python/python_ml_linear_regression.asp" TargetMode="External"/><Relationship Id="rId5" Type="http://schemas.openxmlformats.org/officeDocument/2006/relationships/hyperlink" Target="https://www.ibm.com/topics/decision-trees" TargetMode="External"/><Relationship Id="rId4" Type="http://schemas.openxmlformats.org/officeDocument/2006/relationships/hyperlink" Target="https://www.kaggle.com/code/andriipysarevskyi/students-performance-analysi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students raising their hands in a classroom&#10;&#10;Description automatically generated">
            <a:extLst>
              <a:ext uri="{FF2B5EF4-FFF2-40B4-BE49-F238E27FC236}">
                <a16:creationId xmlns:a16="http://schemas.microsoft.com/office/drawing/2014/main" id="{710757CD-C52B-A042-E75F-D394968F09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6D9C72-A474-3510-9FE7-513FA5B0C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CA" sz="6600">
                <a:solidFill>
                  <a:schemeClr val="bg1"/>
                </a:solidFill>
              </a:rPr>
              <a:t>Student Performance Factor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BC438-D0F3-CD19-63EA-122AA12AA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endParaRPr lang="en-CA">
              <a:solidFill>
                <a:schemeClr val="bg1"/>
              </a:solidFill>
            </a:endParaRPr>
          </a:p>
          <a:p>
            <a:endParaRPr lang="en-CA">
              <a:solidFill>
                <a:schemeClr val="bg1"/>
              </a:solidFill>
            </a:endParaRPr>
          </a:p>
          <a:p>
            <a:endParaRPr lang="en-CA">
              <a:solidFill>
                <a:schemeClr val="bg1"/>
              </a:solidFill>
            </a:endParaRPr>
          </a:p>
          <a:p>
            <a:endParaRPr lang="en-CA">
              <a:solidFill>
                <a:schemeClr val="bg1"/>
              </a:solidFill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11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test&#10;&#10;Description automatically generated with medium confidence">
            <a:extLst>
              <a:ext uri="{FF2B5EF4-FFF2-40B4-BE49-F238E27FC236}">
                <a16:creationId xmlns:a16="http://schemas.microsoft.com/office/drawing/2014/main" id="{8A929165-34C3-25F1-0637-3D93A68241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866309"/>
            <a:ext cx="10905066" cy="512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5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A graph showing the difference between internet and internet access&#10;&#10;Description automatically generated">
            <a:extLst>
              <a:ext uri="{FF2B5EF4-FFF2-40B4-BE49-F238E27FC236}">
                <a16:creationId xmlns:a16="http://schemas.microsoft.com/office/drawing/2014/main" id="{74FD6FD7-A25A-9F1F-8CAE-F726EBB4F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93" y="713185"/>
            <a:ext cx="9988062" cy="5838340"/>
          </a:xfrm>
        </p:spPr>
      </p:pic>
    </p:spTree>
    <p:extLst>
      <p:ext uri="{BB962C8B-B14F-4D97-AF65-F5344CB8AC3E}">
        <p14:creationId xmlns:p14="http://schemas.microsoft.com/office/powerpoint/2010/main" val="1032034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Content Placeholder 10" descr="A graph with numbers and a bar chart&#10;&#10;Description automatically generated with medium confidence">
            <a:extLst>
              <a:ext uri="{FF2B5EF4-FFF2-40B4-BE49-F238E27FC236}">
                <a16:creationId xmlns:a16="http://schemas.microsoft.com/office/drawing/2014/main" id="{7573D899-9FDC-BEF1-7E9E-F5E04DB76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14" y="931322"/>
            <a:ext cx="10477667" cy="4719670"/>
          </a:xfrm>
        </p:spPr>
      </p:pic>
    </p:spTree>
    <p:extLst>
      <p:ext uri="{BB962C8B-B14F-4D97-AF65-F5344CB8AC3E}">
        <p14:creationId xmlns:p14="http://schemas.microsoft.com/office/powerpoint/2010/main" val="3848331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A3713-84DD-5B33-745B-BE95B3620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CA" sz="5400" dirty="0"/>
              <a:t>Decision Tree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14390-96D5-4F6C-531E-D9FC61682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CA" sz="2200" dirty="0"/>
              <a:t>Used </a:t>
            </a:r>
            <a:r>
              <a:rPr lang="en-US" sz="2200" b="1" dirty="0"/>
              <a:t>Decision Tree Classifier</a:t>
            </a:r>
            <a:r>
              <a:rPr lang="en-US" sz="2200" dirty="0"/>
              <a:t> to predict whether students scored above or below the median exam score.</a:t>
            </a:r>
          </a:p>
          <a:p>
            <a:r>
              <a:rPr lang="en-US" sz="2200" dirty="0"/>
              <a:t>Evaluated the model using 10-fold cross-validation to assess performance on unseen data.</a:t>
            </a:r>
          </a:p>
          <a:p>
            <a:r>
              <a:rPr lang="en-US" sz="2200" dirty="0"/>
              <a:t>High accuracy achieved as model predicted 81.5% of correct Exam score on the test data</a:t>
            </a:r>
          </a:p>
          <a:p>
            <a:endParaRPr lang="en-US" sz="2200" dirty="0"/>
          </a:p>
          <a:p>
            <a:endParaRPr lang="en-CA" sz="2200" dirty="0"/>
          </a:p>
        </p:txBody>
      </p:sp>
      <p:pic>
        <p:nvPicPr>
          <p:cNvPr id="5" name="Picture 4" descr="A tree with many colorful circles and text&#10;&#10;Description automatically generated">
            <a:extLst>
              <a:ext uri="{FF2B5EF4-FFF2-40B4-BE49-F238E27FC236}">
                <a16:creationId xmlns:a16="http://schemas.microsoft.com/office/drawing/2014/main" id="{EE4D7C90-DC48-BFC5-981C-F353EB068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8150751" y="329183"/>
            <a:ext cx="3440393" cy="3429969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50DE6B22-302A-64F3-7F19-5765229913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0" y="4210189"/>
            <a:ext cx="3995928" cy="191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10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55577-7ACF-A2CA-91A8-7653089A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CA" sz="5000"/>
              <a:t>Linear Regression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B03B8-9C16-BE5A-AC3A-E3F4E79D8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1700"/>
              <a:t>Linear regression revealed a robust relationship between student performance and socio-economic factors, achieving an impressive accuracy of 89.3% in predicting exam scores.</a:t>
            </a:r>
          </a:p>
          <a:p>
            <a:r>
              <a:rPr lang="en-US" sz="1700"/>
              <a:t>The model’s high F1 score of 88.3% highlights its balanced ability to identify both high and low performers effectively, making it a valuable tool for analyzing education outcomes.</a:t>
            </a:r>
          </a:p>
          <a:p>
            <a:r>
              <a:rPr lang="en-US" sz="1700"/>
              <a:t>With a consistent cross-validation accuracy of 89.2% and minimal variability, linear regression demonstrated reliability and generalizability in uncovering insights from our dataset.</a:t>
            </a:r>
          </a:p>
          <a:p>
            <a:pPr marL="0" indent="0">
              <a:buNone/>
            </a:pPr>
            <a:endParaRPr lang="en-CA" sz="170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1A0525E-0C29-4FB9-E2AF-6F9448AFC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2098376"/>
            <a:ext cx="5458968" cy="266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60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70A75-4382-9B92-7F6E-03A064754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5369"/>
            <a:ext cx="4551482" cy="1956841"/>
          </a:xfrm>
        </p:spPr>
        <p:txBody>
          <a:bodyPr anchor="b">
            <a:normAutofit/>
          </a:bodyPr>
          <a:lstStyle/>
          <a:p>
            <a:r>
              <a:rPr lang="en-CA" sz="3600" dirty="0"/>
              <a:t>Recommendations - I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F06B3-9096-CE81-EE48-2CD4DA089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r>
              <a:rPr lang="en-CA" sz="2200" dirty="0"/>
              <a:t>Make education accessible to all. Increase financial assistance to institutions and lower tuition fee.</a:t>
            </a:r>
          </a:p>
          <a:p>
            <a:r>
              <a:rPr lang="en-CA" sz="2200" dirty="0"/>
              <a:t>Make educational infrastructure more accessible for student with disabilities.</a:t>
            </a:r>
          </a:p>
          <a:p>
            <a:r>
              <a:rPr lang="en-CA" sz="2200" dirty="0"/>
              <a:t>Make internet available in all public libraries and educational institutes</a:t>
            </a:r>
          </a:p>
          <a:p>
            <a:endParaRPr lang="en-CA" sz="2200" dirty="0"/>
          </a:p>
        </p:txBody>
      </p:sp>
      <p:pic>
        <p:nvPicPr>
          <p:cNvPr id="5" name="Picture 4" descr="A group of people in a library&#10;&#10;Description automatically generated">
            <a:extLst>
              <a:ext uri="{FF2B5EF4-FFF2-40B4-BE49-F238E27FC236}">
                <a16:creationId xmlns:a16="http://schemas.microsoft.com/office/drawing/2014/main" id="{38CDA312-ED36-9E81-EB9B-E9C4E7699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5" r="2486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6932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CE68D-ADF8-F2B4-0E19-7B91BF7F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3800" dirty="0"/>
              <a:t>Recommendations-II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A744C-E75F-82ED-6F6D-0E03CD1B0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r>
              <a:rPr lang="en-CA" sz="2200" dirty="0"/>
              <a:t>Equip educational institutes with latest computers, books and educational materials.</a:t>
            </a:r>
          </a:p>
          <a:p>
            <a:r>
              <a:rPr lang="en-CA" sz="2200" dirty="0"/>
              <a:t>Conduct inter-school competitions and introduce rewards to boost student motivation</a:t>
            </a:r>
          </a:p>
          <a:p>
            <a:r>
              <a:rPr lang="en-CA" sz="2200" dirty="0"/>
              <a:t>Regular workshop with parents to train them to properly guide the children and motivate them.</a:t>
            </a:r>
          </a:p>
          <a:p>
            <a:endParaRPr lang="en-CA" sz="2200" dirty="0"/>
          </a:p>
        </p:txBody>
      </p:sp>
      <p:pic>
        <p:nvPicPr>
          <p:cNvPr id="7" name="Picture 6" descr="A group of children sitting at a table using laptops&#10;&#10;Description automatically generated">
            <a:extLst>
              <a:ext uri="{FF2B5EF4-FFF2-40B4-BE49-F238E27FC236}">
                <a16:creationId xmlns:a16="http://schemas.microsoft.com/office/drawing/2014/main" id="{E59A66E8-0854-A1C8-6F68-7D417685B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60620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6FAF-6A8A-27D7-1EC3-EB5C975FE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8D537-A051-EA4A-5037-43A448651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dirty="0">
                <a:effectLst/>
              </a:rPr>
              <a:t>Me, P. D. A. W. (2024, November 10). </a:t>
            </a:r>
            <a:r>
              <a:rPr lang="en-US" sz="2200" i="1" dirty="0">
                <a:effectLst/>
              </a:rPr>
              <a:t>Student performance factors</a:t>
            </a:r>
            <a:r>
              <a:rPr lang="en-US" sz="2200" dirty="0">
                <a:effectLst/>
              </a:rPr>
              <a:t>. Kaggle. </a:t>
            </a:r>
            <a:r>
              <a:rPr lang="en-US" sz="2200" dirty="0">
                <a:effectLst/>
                <a:hlinkClick r:id="rId2"/>
              </a:rPr>
              <a:t>https://www.kaggle.com/datasets/lainguyn123/student-performance-factors/code</a:t>
            </a:r>
          </a:p>
          <a:p>
            <a:r>
              <a:rPr lang="en-US" sz="2200" dirty="0" err="1">
                <a:effectLst/>
              </a:rPr>
              <a:t>Iwways</a:t>
            </a:r>
            <a:r>
              <a:rPr lang="en-US" sz="2200" dirty="0">
                <a:effectLst/>
              </a:rPr>
              <a:t>. (2024, November 16). </a:t>
            </a:r>
            <a:r>
              <a:rPr lang="en-US" sz="2200" i="1" dirty="0">
                <a:effectLst/>
              </a:rPr>
              <a:t>Student performance factors </a:t>
            </a:r>
            <a:r>
              <a:rPr lang="en-US" sz="2200" i="1" dirty="0" err="1">
                <a:effectLst/>
              </a:rPr>
              <a:t>eda</a:t>
            </a:r>
            <a:r>
              <a:rPr lang="en-US" sz="2200" dirty="0">
                <a:effectLst/>
              </a:rPr>
              <a:t>. Kaggle.                                     </a:t>
            </a:r>
            <a:r>
              <a:rPr lang="en-US" sz="2200" dirty="0">
                <a:effectLst/>
                <a:hlinkClick r:id="rId3"/>
              </a:rPr>
              <a:t>https://www.kaggle.com/code/iwways/student-performance-factors-eda </a:t>
            </a:r>
            <a:endParaRPr lang="en-US" sz="2200" dirty="0">
              <a:effectLst/>
            </a:endParaRPr>
          </a:p>
          <a:p>
            <a:r>
              <a:rPr lang="en-CA" sz="2200" dirty="0" err="1">
                <a:effectLst/>
              </a:rPr>
              <a:t>Andriipysarevskyi</a:t>
            </a:r>
            <a:r>
              <a:rPr lang="en-CA" sz="2200" dirty="0">
                <a:effectLst/>
              </a:rPr>
              <a:t>. (2024, October 24). </a:t>
            </a:r>
            <a:r>
              <a:rPr lang="en-CA" sz="2200" i="1" dirty="0">
                <a:effectLst/>
              </a:rPr>
              <a:t>Students performance analysis</a:t>
            </a:r>
            <a:r>
              <a:rPr lang="en-CA" sz="2200" dirty="0">
                <a:effectLst/>
              </a:rPr>
              <a:t>. Kaggle. </a:t>
            </a:r>
            <a:r>
              <a:rPr lang="en-CA" sz="2200" dirty="0">
                <a:effectLst/>
                <a:hlinkClick r:id="rId4"/>
              </a:rPr>
              <a:t>https://www.kaggle.com/code/andriipysarevskyi/students-performance-analysis </a:t>
            </a:r>
            <a:endParaRPr lang="en-CA" sz="2200" dirty="0">
              <a:effectLst/>
            </a:endParaRPr>
          </a:p>
          <a:p>
            <a:r>
              <a:rPr lang="en-US" sz="2200" dirty="0" err="1">
                <a:effectLst/>
              </a:rPr>
              <a:t>Ibm</a:t>
            </a:r>
            <a:r>
              <a:rPr lang="en-US" sz="2200" dirty="0">
                <a:effectLst/>
              </a:rPr>
              <a:t>. (2024, August 15). </a:t>
            </a:r>
            <a:r>
              <a:rPr lang="en-US" sz="2200" i="1" dirty="0">
                <a:effectLst/>
              </a:rPr>
              <a:t>What is a decision tree?</a:t>
            </a:r>
            <a:r>
              <a:rPr lang="en-US" sz="2200" dirty="0">
                <a:effectLst/>
              </a:rPr>
              <a:t>. IBM.   </a:t>
            </a:r>
            <a:r>
              <a:rPr lang="en-US" sz="2200" dirty="0">
                <a:effectLst/>
                <a:hlinkClick r:id="rId5"/>
              </a:rPr>
              <a:t>https://www.ibm.com/topics/decision-trees </a:t>
            </a:r>
            <a:endParaRPr lang="en-US" sz="2200" dirty="0">
              <a:effectLst/>
            </a:endParaRPr>
          </a:p>
          <a:p>
            <a:r>
              <a:rPr lang="en-US" sz="2200" i="1" dirty="0">
                <a:effectLst/>
              </a:rPr>
              <a:t>W3schools.com</a:t>
            </a:r>
            <a:r>
              <a:rPr lang="en-US" sz="2200" dirty="0">
                <a:effectLst/>
              </a:rPr>
              <a:t>. Python Machine Learning Linear Regression. (n.d.).         </a:t>
            </a:r>
            <a:r>
              <a:rPr lang="en-US" sz="2200" dirty="0">
                <a:effectLst/>
                <a:hlinkClick r:id="rId6"/>
              </a:rPr>
              <a:t>https://www.w3schools.com/python/python_ml_linear_regression.asp </a:t>
            </a:r>
            <a:endParaRPr lang="en-US" sz="2200" dirty="0">
              <a:effectLst/>
            </a:endParaRPr>
          </a:p>
          <a:p>
            <a:endParaRPr lang="en-US" sz="2000" dirty="0">
              <a:effectLst/>
            </a:endParaRPr>
          </a:p>
          <a:p>
            <a:endParaRPr lang="en-CA" sz="2000" dirty="0">
              <a:effectLst/>
            </a:endParaRPr>
          </a:p>
          <a:p>
            <a:endParaRPr lang="en-US" sz="2000" dirty="0">
              <a:effectLst/>
            </a:endParaRPr>
          </a:p>
          <a:p>
            <a:pPr marL="0" indent="0">
              <a:buNone/>
            </a:pPr>
            <a:r>
              <a:rPr lang="en-US" sz="2000" dirty="0">
                <a:effectLst/>
                <a:hlinkClick r:id="rId2"/>
              </a:rPr>
              <a:t> </a:t>
            </a:r>
            <a:endParaRPr lang="en-US" sz="2000" dirty="0">
              <a:effectLst/>
            </a:endParaRP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89364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CB7532F2-55FA-F2B8-5F6B-10CC747DC1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4216851"/>
              </p:ext>
            </p:extLst>
          </p:nvPr>
        </p:nvGraphicFramePr>
        <p:xfrm>
          <a:off x="836675" y="585216"/>
          <a:ext cx="10515600" cy="5518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4483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E6087A-3719-0D8A-444E-7106F5184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CA" sz="5400"/>
              <a:t>Problem Definition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8021-70D2-47F5-F5BC-7FEB18904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b="1" dirty="0"/>
              <a:t>Challenge: </a:t>
            </a:r>
            <a:r>
              <a:rPr lang="en-US" sz="2200" dirty="0"/>
              <a:t>Despite significant investments in education, disparities in student performance persist, influenced by socio-economic, environmental, and individual factors.</a:t>
            </a:r>
          </a:p>
          <a:p>
            <a:r>
              <a:rPr lang="en-US" sz="2200" b="1" dirty="0"/>
              <a:t>Key Question: </a:t>
            </a:r>
            <a:r>
              <a:rPr lang="en-US" sz="2200" dirty="0"/>
              <a:t>What are the most significant factors impacting student exam scores, and how can this insights guide effective interventions?</a:t>
            </a:r>
          </a:p>
          <a:p>
            <a:r>
              <a:rPr lang="en-US" sz="2200" b="1" dirty="0"/>
              <a:t>Objective: </a:t>
            </a:r>
            <a:r>
              <a:rPr lang="en-US" sz="2200" dirty="0"/>
              <a:t>To identify and quantify the influence of variables such as attendance, Hours Studies, access to resources, learning disabilities, and parental involvement on academic performance.</a:t>
            </a:r>
          </a:p>
          <a:p>
            <a:endParaRPr lang="en-US" sz="2200" dirty="0"/>
          </a:p>
        </p:txBody>
      </p:sp>
      <p:pic>
        <p:nvPicPr>
          <p:cNvPr id="6" name="Picture 5" descr="A group of colorful circles with icons&#10;&#10;Description automatically generated">
            <a:extLst>
              <a:ext uri="{FF2B5EF4-FFF2-40B4-BE49-F238E27FC236}">
                <a16:creationId xmlns:a16="http://schemas.microsoft.com/office/drawing/2014/main" id="{0B4918D7-9262-B7A8-70FC-C3442000D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" r="-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9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D5756-09FF-493B-492D-E7E91D0F5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5400" dirty="0"/>
              <a:t>Dataset Overview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CB44C6-2942-BB56-F2D5-0D3F35A71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6607 records and 20 columns</a:t>
            </a:r>
          </a:p>
          <a:p>
            <a:r>
              <a:rPr lang="en-US" sz="2200" dirty="0"/>
              <a:t>7 numerical and 13 categorical columns</a:t>
            </a:r>
          </a:p>
          <a:p>
            <a:r>
              <a:rPr lang="en-US" sz="2200" dirty="0"/>
              <a:t>Exam Score being target variable</a:t>
            </a:r>
          </a:p>
          <a:p>
            <a:r>
              <a:rPr lang="en-US" sz="2200" dirty="0"/>
              <a:t>Generated from schools in Nepal to gain insight in its education system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Content Placeholder 4" descr="A person working on a computer&#10;&#10;Description automatically generated">
            <a:extLst>
              <a:ext uri="{FF2B5EF4-FFF2-40B4-BE49-F238E27FC236}">
                <a16:creationId xmlns:a16="http://schemas.microsoft.com/office/drawing/2014/main" id="{62DB1249-2E97-8F26-755A-E76F57D82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4" r="2447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9812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2A18-C526-1B5C-1FDA-30E6F9FE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94"/>
            <a:ext cx="3687491" cy="2056896"/>
          </a:xfrm>
        </p:spPr>
        <p:txBody>
          <a:bodyPr anchor="t">
            <a:normAutofit/>
          </a:bodyPr>
          <a:lstStyle/>
          <a:p>
            <a:r>
              <a:rPr lang="en-CA" sz="3200"/>
              <a:t>Related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12F6F-7A4B-106A-E211-405B4E249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546" y="751555"/>
            <a:ext cx="5946040" cy="2106334"/>
          </a:xfrm>
        </p:spPr>
        <p:txBody>
          <a:bodyPr anchor="t">
            <a:normAutofit/>
          </a:bodyPr>
          <a:lstStyle/>
          <a:p>
            <a:r>
              <a:rPr lang="en-CA" sz="1800" dirty="0"/>
              <a:t>Various individuals have worked on the dataset with more than 50,000 downloads in last month itself</a:t>
            </a:r>
          </a:p>
          <a:p>
            <a:r>
              <a:rPr lang="en-CA" sz="1800" dirty="0"/>
              <a:t>Initial data information’s and dataset background were gathered from the Kaggle</a:t>
            </a:r>
          </a:p>
          <a:p>
            <a:r>
              <a:rPr lang="en-CA" sz="1800" dirty="0"/>
              <a:t>Initial EDA’s idea were gathered from the work of authors in Kaggle (included in references)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089AC14-A69B-2601-79FF-5F0223E9F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10" y="3401490"/>
            <a:ext cx="10383176" cy="249196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4A41B9E-A0C8-F78B-E5B6-A0D02D88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7C9029-9BF9-D125-90D6-AB03931B0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F84619-412D-A0C9-3DC9-47C3A42B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888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48F16-95A9-61EB-8564-4D45535BA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5400"/>
              <a:t>Data Preparation-I</a:t>
            </a:r>
            <a:endParaRPr lang="en-CA" sz="5400" dirty="0"/>
          </a:p>
        </p:txBody>
      </p:sp>
      <p:sp>
        <p:nvSpPr>
          <p:cNvPr id="5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0449C-B6DE-6D1F-66F5-F851BBEF8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CA" sz="2000"/>
              <a:t>Missing Values: three categorical columns Teacher Quality, Parental Education Level and Distance from Home had missing values. </a:t>
            </a:r>
          </a:p>
          <a:p>
            <a:r>
              <a:rPr lang="en-CA" sz="2000"/>
              <a:t>It was replaced with the mode of the given column</a:t>
            </a:r>
          </a:p>
          <a:p>
            <a:r>
              <a:rPr lang="en-CA" sz="2000"/>
              <a:t>Dataset mostly clean and standardized with no missing values or no unexpected results</a:t>
            </a:r>
          </a:p>
        </p:txBody>
      </p:sp>
      <p:pic>
        <p:nvPicPr>
          <p:cNvPr id="5" name="Picture 4" descr="A computer with a funnel and icons&#10;&#10;Description automatically generated">
            <a:extLst>
              <a:ext uri="{FF2B5EF4-FFF2-40B4-BE49-F238E27FC236}">
                <a16:creationId xmlns:a16="http://schemas.microsoft.com/office/drawing/2014/main" id="{EB6C944B-3C32-4F81-582D-876FB1E29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6" r="1987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6479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5D285-6954-C5F4-5C95-36CC95FB2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4200"/>
              <a:t>Data Preparation-II </a:t>
            </a:r>
            <a:br>
              <a:rPr lang="en-CA" sz="4200"/>
            </a:br>
            <a:r>
              <a:rPr lang="en-CA" sz="4200"/>
              <a:t>Machine Learning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D686F-004E-5ABE-368B-908ABFA80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CA" sz="1700"/>
              <a:t>Divided data into Training set (80%) and Testing Set(20%)</a:t>
            </a:r>
          </a:p>
          <a:p>
            <a:r>
              <a:rPr lang="en-US" sz="1700"/>
              <a:t>Applied LabelEncoder to convert categorical variables into numeric codes.</a:t>
            </a:r>
          </a:p>
          <a:p>
            <a:r>
              <a:rPr lang="en-US" sz="1700"/>
              <a:t>We transformed it into a binary classification problem where students were categorized as 1 (above median score) or 0 (below median score).</a:t>
            </a:r>
          </a:p>
          <a:p>
            <a:r>
              <a:rPr lang="en-US" sz="1700"/>
              <a:t>Applied StandardScaler to normalize numerical features to have a mean of 0 and a standard deviation of 1</a:t>
            </a:r>
          </a:p>
          <a:p>
            <a:endParaRPr lang="en-CA" sz="1700"/>
          </a:p>
        </p:txBody>
      </p:sp>
      <p:pic>
        <p:nvPicPr>
          <p:cNvPr id="9" name="Picture 8" descr="A machine learning logo with blue lines&#10;&#10;Description automatically generated with medium confidence">
            <a:extLst>
              <a:ext uri="{FF2B5EF4-FFF2-40B4-BE49-F238E27FC236}">
                <a16:creationId xmlns:a16="http://schemas.microsoft.com/office/drawing/2014/main" id="{7C306083-6FEB-1EA6-1A92-B544DB35D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61" r="18542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0003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176555C0-0457-8D2E-D8F5-DA3C99F75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19" y="1051560"/>
            <a:ext cx="10489273" cy="566074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FE0325-CC1D-B88C-61BE-FA22E076335B}"/>
              </a:ext>
            </a:extLst>
          </p:cNvPr>
          <p:cNvSpPr txBox="1"/>
          <p:nvPr/>
        </p:nvSpPr>
        <p:spPr>
          <a:xfrm>
            <a:off x="1269911" y="426398"/>
            <a:ext cx="11082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/>
              <a:t>Exploratory Data Analysis</a:t>
            </a:r>
            <a:r>
              <a:rPr lang="en-CA" dirty="0"/>
              <a:t>: </a:t>
            </a:r>
            <a:r>
              <a:rPr lang="en-CA" sz="2800" b="1" dirty="0"/>
              <a:t>Key</a:t>
            </a:r>
            <a:r>
              <a:rPr lang="en-CA" b="1" dirty="0"/>
              <a:t> </a:t>
            </a:r>
            <a:r>
              <a:rPr lang="en-CA" sz="2800" b="1" dirty="0"/>
              <a:t>findings</a:t>
            </a:r>
            <a:r>
              <a:rPr lang="en-CA" b="1" dirty="0"/>
              <a:t> </a:t>
            </a:r>
            <a:r>
              <a:rPr lang="en-CA" sz="2800" b="1" dirty="0"/>
              <a:t>and</a:t>
            </a:r>
            <a:r>
              <a:rPr lang="en-CA" b="1" dirty="0"/>
              <a:t> </a:t>
            </a:r>
            <a:r>
              <a:rPr lang="en-CA" sz="2800" b="1" dirty="0"/>
              <a:t>Relationships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1535565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1901C01C-D558-414C-1967-6B0B14B31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6" b="1"/>
          <a:stretch/>
        </p:blipFill>
        <p:spPr>
          <a:xfrm>
            <a:off x="843861" y="482924"/>
            <a:ext cx="10862268" cy="606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953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715</Words>
  <Application>Microsoft Office PowerPoint</Application>
  <PresentationFormat>Widescreen</PresentationFormat>
  <Paragraphs>57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Student Performance Factor Analysis</vt:lpstr>
      <vt:lpstr>PowerPoint Presentation</vt:lpstr>
      <vt:lpstr>Problem Definition</vt:lpstr>
      <vt:lpstr>Dataset Overview</vt:lpstr>
      <vt:lpstr>Related Works</vt:lpstr>
      <vt:lpstr>Data Preparation-I</vt:lpstr>
      <vt:lpstr>Data Preparation-II 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Decision Tree</vt:lpstr>
      <vt:lpstr>Linear Regression</vt:lpstr>
      <vt:lpstr>Recommendations - I</vt:lpstr>
      <vt:lpstr>Recommendations-II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Dipak kushwaha</dc:creator>
  <cp:lastModifiedBy>Dipak kushwaha</cp:lastModifiedBy>
  <cp:revision>5</cp:revision>
  <dcterms:created xsi:type="dcterms:W3CDTF">2024-11-21T05:58:38Z</dcterms:created>
  <dcterms:modified xsi:type="dcterms:W3CDTF">2024-11-26T01:30:03Z</dcterms:modified>
</cp:coreProperties>
</file>

<file path=docProps/thumbnail.jpeg>
</file>